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17"/>
  </p:notesMasterIdLst>
  <p:sldIdLst>
    <p:sldId id="257" r:id="rId6"/>
    <p:sldId id="262" r:id="rId7"/>
    <p:sldId id="336" r:id="rId8"/>
    <p:sldId id="333" r:id="rId9"/>
    <p:sldId id="332" r:id="rId10"/>
    <p:sldId id="291" r:id="rId11"/>
    <p:sldId id="292" r:id="rId12"/>
    <p:sldId id="334" r:id="rId13"/>
    <p:sldId id="335" r:id="rId14"/>
    <p:sldId id="331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CF780E-D5D3-C9EF-9364-DAA4C058ADEA}" v="12" dt="2024-07-10T10:11:02.712"/>
    <p1510:client id="{968BB734-0C6E-4523-A9F4-99C06AF29699}" v="495" dt="2024-07-10T09:21:19.4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AB8AA9-CFD1-B54C-B271-0E17DD545101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35540-1F34-EB4F-A5FA-607AB7377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3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9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24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40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52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24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44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43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52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79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92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85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7009-5BD8-6A4B-A5DC-789D00DB6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1791222"/>
            <a:ext cx="6419459" cy="1810816"/>
          </a:xfrm>
        </p:spPr>
        <p:txBody>
          <a:bodyPr anchor="b"/>
          <a:lstStyle>
            <a:lvl1pPr algn="l"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8DDB9-EC2D-E741-862F-BC1D48E30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895594"/>
            <a:ext cx="6419459" cy="136220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61888-657C-8E4D-823A-E940ADB19B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221" y="640981"/>
            <a:ext cx="2079325" cy="81217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D3BAF89-3DB2-3B49-A96F-7C3E980C36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6399756" y="1090808"/>
            <a:ext cx="6883052" cy="47014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4B39EC-57F1-BC45-B599-8E7F04474318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fld id="{2EF1D271-6C7A-1149-86C5-6DB422DF0C72}" type="datetime4">
              <a:rPr lang="en-GB" sz="1200" smtClean="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t>10 July 2024</a:t>
            </a:fld>
            <a:endParaRPr lang="en-US" sz="12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41714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B8D7F-1B52-8747-84A9-C7FBDB7E5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5400675" cy="5400675"/>
          </a:xfrm>
        </p:spPr>
        <p:txBody>
          <a:bodyPr anchor="t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8275-1ED1-CA44-8F3A-639ACC96D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7858" y="1825625"/>
            <a:ext cx="5308816" cy="430371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8075BD-57E6-CB4D-91EF-54D8E15E0DD4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1807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15E3740-1624-0545-A8F5-B089DE8A32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1DAF10-2B1C-B547-9D6B-1BA101970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517732"/>
            <a:ext cx="8461201" cy="2044743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87F59-7F93-F748-8F7D-37BF39C6D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84612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C6C525-87FA-F949-82A2-32F1B3DC3A22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37584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15E3740-1624-0545-A8F5-B089DE8A32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129338"/>
            <a:ext cx="12192000" cy="728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1DAF10-2B1C-B547-9D6B-1BA101970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517732"/>
            <a:ext cx="8461201" cy="2044743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87F59-7F93-F748-8F7D-37BF39C6D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84612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7FBD63-9941-F547-A7AC-54935EFE63D3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8169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15E3740-1624-0545-A8F5-B089DE8A32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89650"/>
            <a:ext cx="12192000" cy="768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1DAF10-2B1C-B547-9D6B-1BA101970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517732"/>
            <a:ext cx="8461201" cy="2044743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87F59-7F93-F748-8F7D-37BF39C6D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84612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F48474-5143-AF4C-A946-B2EAB484FAE3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22174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373FB4-5B17-7644-AD0B-59C040502B8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0C8B5-A6C1-AF4E-98B5-723E3733A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5324475" cy="10969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E6D82-3E0D-8341-8036-5C9A3857D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2130725"/>
            <a:ext cx="5324475" cy="3998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F172C-B143-DD46-B5E0-E73D43BCD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2130724"/>
            <a:ext cx="5181600" cy="39986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223FDE-2F67-5249-ADB5-609E806AA478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860EE4-DE60-4040-B7EA-DDA3852C1260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t>Document Title</a:t>
            </a:r>
            <a:endParaRPr lang="en-US" sz="12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8629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373FB4-5B17-7644-AD0B-59C040502B8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0C8B5-A6C1-AF4E-98B5-723E3733A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5324475" cy="1096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E6D82-3E0D-8341-8036-5C9A3857D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2130725"/>
            <a:ext cx="5324475" cy="39986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F172C-B143-DD46-B5E0-E73D43BCD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2130724"/>
            <a:ext cx="5181600" cy="399861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9AFFE-9FE7-1441-9984-3185942FE1D5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B7729-0CD2-A143-B554-6AF2C99A45BC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t>Document Title</a:t>
            </a:r>
            <a:endParaRPr lang="en-US" sz="12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14196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373FB4-5B17-7644-AD0B-59C040502B8A}"/>
              </a:ext>
            </a:extLst>
          </p:cNvPr>
          <p:cNvSpPr/>
          <p:nvPr userDrawn="1"/>
        </p:nvSpPr>
        <p:spPr>
          <a:xfrm>
            <a:off x="0" y="0"/>
            <a:ext cx="12192000" cy="15786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0C8B5-A6C1-AF4E-98B5-723E3733A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10801350" cy="1096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E6D82-3E0D-8341-8036-5C9A3857D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2130725"/>
            <a:ext cx="5324475" cy="39986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F172C-B143-DD46-B5E0-E73D43BCD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2130724"/>
            <a:ext cx="5181600" cy="399861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A319FA-692F-8340-908B-00A29B08CE7A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19CA3-5503-DF49-83CF-551CAC08EEEF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t>Document Title</a:t>
            </a:r>
            <a:endParaRPr lang="en-US" sz="12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3770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364480-65B6-FE4C-9202-15DE5FD65E16}"/>
              </a:ext>
            </a:extLst>
          </p:cNvPr>
          <p:cNvSpPr/>
          <p:nvPr userDrawn="1"/>
        </p:nvSpPr>
        <p:spPr>
          <a:xfrm>
            <a:off x="0" y="1578634"/>
            <a:ext cx="12192000" cy="52793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0C8B5-A6C1-AF4E-98B5-723E3733A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10801350" cy="1096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E6D82-3E0D-8341-8036-5C9A3857D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2130725"/>
            <a:ext cx="5324475" cy="39986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F172C-B143-DD46-B5E0-E73D43BCD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2130724"/>
            <a:ext cx="5181600" cy="39986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F7E3F1-5CE5-FF49-8ADD-0F1F4B223EFC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758B2-458F-3944-8AB6-70AED44CB7FC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t>Document Title</a:t>
            </a:r>
            <a:endParaRPr lang="en-US" sz="12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46180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364480-65B6-FE4C-9202-15DE5FD65E1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8571B4-D34E-7EFD-F96C-09063F96D0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129338"/>
            <a:ext cx="12192000" cy="728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0C8B5-A6C1-AF4E-98B5-723E3733A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10801350" cy="1096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E6D82-3E0D-8341-8036-5C9A3857D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2130725"/>
            <a:ext cx="5324475" cy="39986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F172C-B143-DD46-B5E0-E73D43BCD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2130724"/>
            <a:ext cx="5181600" cy="39986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F7E3F1-5CE5-FF49-8ADD-0F1F4B223EFC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998968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9549235-0FF9-734C-ADAC-A94C790544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192000" cy="18256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364480-65B6-FE4C-9202-15DE5FD65E16}"/>
              </a:ext>
            </a:extLst>
          </p:cNvPr>
          <p:cNvSpPr/>
          <p:nvPr userDrawn="1"/>
        </p:nvSpPr>
        <p:spPr>
          <a:xfrm>
            <a:off x="0" y="1825624"/>
            <a:ext cx="12192000" cy="50323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0C8B5-A6C1-AF4E-98B5-723E3733A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10801350" cy="1096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E6D82-3E0D-8341-8036-5C9A3857D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2130725"/>
            <a:ext cx="5324475" cy="39986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F172C-B143-DD46-B5E0-E73D43BCD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2130724"/>
            <a:ext cx="5181600" cy="39986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0C22-D9E9-A74A-8E22-2F70E30861F1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7F56CA-A5E7-5249-B750-7C2639C30D87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t>Document Title</a:t>
            </a:r>
            <a:endParaRPr lang="en-US" sz="12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57003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7009-5BD8-6A4B-A5DC-789D00DB6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2662761"/>
            <a:ext cx="5046991" cy="1810816"/>
          </a:xfrm>
        </p:spPr>
        <p:txBody>
          <a:bodyPr anchor="b"/>
          <a:lstStyle>
            <a:lvl1pPr algn="l"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8DDB9-EC2D-E741-862F-BC1D48E30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67133"/>
            <a:ext cx="5046991" cy="136220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61888-657C-8E4D-823A-E940ADB19B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221" y="640981"/>
            <a:ext cx="2079325" cy="812170"/>
          </a:xfrm>
          <a:prstGeom prst="rect">
            <a:avLst/>
          </a:prstGeom>
        </p:spPr>
      </p:pic>
      <p:pic>
        <p:nvPicPr>
          <p:cNvPr id="7" name="Picture 6" descr="A picture containing blur&#10;&#10;Description automatically generated">
            <a:extLst>
              <a:ext uri="{FF2B5EF4-FFF2-40B4-BE49-F238E27FC236}">
                <a16:creationId xmlns:a16="http://schemas.microsoft.com/office/drawing/2014/main" id="{9619B4F4-0CCA-B648-B747-6BAEE06ECC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0564" y="0"/>
            <a:ext cx="4701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450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8A97D2-F3AF-FC4F-8725-52A0F379EFAA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C43CF-076B-784D-B208-582207107377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t>Document Title</a:t>
            </a:r>
            <a:endParaRPr lang="en-US" sz="12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05212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ur&#10;&#10;Description automatically generated">
            <a:extLst>
              <a:ext uri="{FF2B5EF4-FFF2-40B4-BE49-F238E27FC236}">
                <a16:creationId xmlns:a16="http://schemas.microsoft.com/office/drawing/2014/main" id="{407EF110-D577-124F-B9E9-B9D3A12C41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7842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FF81C-6F2F-3A4E-B355-D6E99F2EF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6075" y="1019802"/>
            <a:ext cx="4822166" cy="4818395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8A610F-D603-C440-A948-AA1742AD6418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A11DB5-7ECE-7547-A5AD-63FED39EA481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Document Title</a:t>
            </a:r>
            <a:endParaRPr lang="en-US" sz="12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771026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7EF110-D577-124F-B9E9-B9D3A12C41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FF81C-6F2F-3A4E-B355-D6E99F2EF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6075" y="1019802"/>
            <a:ext cx="4822166" cy="4818395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00998-EB58-3D42-997E-A586C54B25B4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E478EA-58B2-AB4E-A021-156E0B9966FB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Document Title</a:t>
            </a:r>
            <a:endParaRPr lang="en-US" sz="12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246811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7EF110-D577-124F-B9E9-B9D3A12C41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FF81C-6F2F-3A4E-B355-D6E99F2EF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8433" y="1097440"/>
            <a:ext cx="4822166" cy="4818395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B53155-1D50-8244-9745-0FCB96B39CC4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3E94F3-5F44-A148-BFC0-199FC7076F4D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Document Title</a:t>
            </a:r>
            <a:endParaRPr lang="en-US" sz="12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345957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7EF110-D577-124F-B9E9-B9D3A12C41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FF81C-6F2F-3A4E-B355-D6E99F2EF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2625" y="768978"/>
            <a:ext cx="4822166" cy="4818395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51FD5C-9BD0-D141-A1E7-D38519CB4E8B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5A4B8-B52D-CD46-9435-52A8DAC277FF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Document Title</a:t>
            </a:r>
            <a:endParaRPr lang="en-US" sz="12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188521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ur&#10;&#10;Description automatically generated">
            <a:extLst>
              <a:ext uri="{FF2B5EF4-FFF2-40B4-BE49-F238E27FC236}">
                <a16:creationId xmlns:a16="http://schemas.microsoft.com/office/drawing/2014/main" id="{407EF110-D577-124F-B9E9-B9D3A12C41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8A610F-D603-C440-A948-AA1742AD6418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A11DB5-7ECE-7547-A5AD-63FED39EA481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Document Title</a:t>
            </a:r>
            <a:endParaRPr lang="en-US" sz="12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68532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7EF110-D577-124F-B9E9-B9D3A12C41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00998-EB58-3D42-997E-A586C54B25B4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E478EA-58B2-AB4E-A021-156E0B9966FB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Document Title</a:t>
            </a:r>
            <a:endParaRPr lang="en-US" sz="12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818786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7EF110-D577-124F-B9E9-B9D3A12C41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B53155-1D50-8244-9745-0FCB96B39CC4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3E94F3-5F44-A148-BFC0-199FC7076F4D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Document Title</a:t>
            </a:r>
            <a:endParaRPr lang="en-US" sz="12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1393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7EF110-D577-124F-B9E9-B9D3A12C41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51FD5C-9BD0-D141-A1E7-D38519CB4E8B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5A4B8-B52D-CD46-9435-52A8DAC277FF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Document Title</a:t>
            </a:r>
            <a:endParaRPr lang="en-US" sz="12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726725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748DDB9-EC2D-E741-862F-BC1D48E30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895594"/>
            <a:ext cx="6419459" cy="136220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61888-657C-8E4D-823A-E940ADB19B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221" y="640981"/>
            <a:ext cx="2079325" cy="81217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D1B52B-7FE9-C647-9137-A5D44D32AF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19950" y="3895725"/>
            <a:ext cx="4276725" cy="13620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406C1B-C031-F64A-B7B8-E22BAD755C32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fld id="{BE5A7C42-E57C-9144-8DEF-17F964EACC37}" type="datetime4">
              <a:rPr lang="en-GB" sz="1200" smtClean="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t>10 July 2024</a:t>
            </a:fld>
            <a:endParaRPr lang="en-US" sz="12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B912D51-1202-A849-A5A2-EE0DBC8D13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036" y="1103571"/>
            <a:ext cx="6299348" cy="359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9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7009-5BD8-6A4B-A5DC-789D00DB6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728663"/>
            <a:ext cx="10801350" cy="1709737"/>
          </a:xfrm>
        </p:spPr>
        <p:txBody>
          <a:bodyPr anchor="b"/>
          <a:lstStyle>
            <a:lvl1pPr algn="l"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8DDB9-EC2D-E741-862F-BC1D48E30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2747898"/>
            <a:ext cx="10801350" cy="81217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86D1C-D51F-C646-B006-C78D272AA6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6034" y="5764213"/>
            <a:ext cx="3780642" cy="365125"/>
          </a:xfrm>
        </p:spPr>
        <p:txBody>
          <a:bodyPr/>
          <a:lstStyle>
            <a:lvl1pPr algn="r">
              <a:defRPr/>
            </a:lvl1pPr>
          </a:lstStyle>
          <a:p>
            <a:fld id="{134D8296-95FC-CB49-9B9C-B00FD477107E}" type="datetime4">
              <a:rPr lang="en-GB" smtClean="0"/>
              <a:pPr/>
              <a:t>10 July 2024</a:t>
            </a:fld>
            <a:r>
              <a:rPr lang="en-US"/>
              <a:t> • Version 1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61888-657C-8E4D-823A-E940ADB19B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221" y="5465424"/>
            <a:ext cx="2079325" cy="8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317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7009-5BD8-6A4B-A5DC-789D00DB61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91222"/>
            <a:ext cx="6419459" cy="1810816"/>
          </a:xfrm>
        </p:spPr>
        <p:txBody>
          <a:bodyPr anchor="b"/>
          <a:lstStyle>
            <a:lvl1pPr algn="l"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GB"/>
              <a:t>Thank you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8DDB9-EC2D-E741-862F-BC1D48E30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895594"/>
            <a:ext cx="6419459" cy="136220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61888-657C-8E4D-823A-E940ADB19B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221" y="640981"/>
            <a:ext cx="2079325" cy="81217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D1B52B-7FE9-C647-9137-A5D44D32AF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19950" y="3895725"/>
            <a:ext cx="4276725" cy="13620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406C1B-C031-F64A-B7B8-E22BAD755C32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fld id="{BE5A7C42-E57C-9144-8DEF-17F964EACC37}" type="datetime4">
              <a:rPr lang="en-GB" sz="1200" smtClean="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t>10 July 2024</a:t>
            </a:fld>
            <a:endParaRPr lang="en-US" sz="12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129449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7009-5BD8-6A4B-A5DC-789D00DB6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8DDB9-EC2D-E741-862F-BC1D48E30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86D1C-D51F-C646-B006-C78D272AA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0EE5E-F93B-4A41-AE57-9CB4BE0016DC}" type="datetime2">
              <a:rPr lang="en-GB" smtClean="0"/>
              <a:t>Wednesday, 10 July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B8CB4-7F55-EA41-8213-A9A47A1A9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0F9F-91EE-4B45-9DA4-FEAC3D78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208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B8D7F-1B52-8747-84A9-C7FBDB7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8275-1ED1-CA44-8F3A-639ACC96D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F48F6-6D27-B24B-AD8E-062E3F396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3A5A-60BA-4149-8B40-EDC83CE664AD}" type="datetime2">
              <a:rPr lang="en-GB" smtClean="0"/>
              <a:t>Wednesday, 10 July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37F3B-2BF0-1A46-88BE-941D5432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0F9F-91EE-4B45-9DA4-FEAC3D78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226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AF10-2B1C-B547-9D6B-1BA101970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87F59-7F93-F748-8F7D-37BF39C6D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DFF31-877D-7A46-862E-73CC049C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5293-3869-FA46-9410-3EF7377F4CBD}" type="datetime2">
              <a:rPr lang="en-GB" smtClean="0"/>
              <a:t>Wednesday, 10 July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2835-85B8-D647-811E-5080C2F0E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0F9F-91EE-4B45-9DA4-FEAC3D78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188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C8B5-A6C1-AF4E-98B5-723E3733A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E6D82-3E0D-8341-8036-5C9A3857D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F172C-B143-DD46-B5E0-E73D43BCD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6637E-86B2-DD4A-8D9E-9689BE475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3FA3-DADB-5346-BF89-111E9E8B0B6E}" type="datetime2">
              <a:rPr lang="en-GB" smtClean="0"/>
              <a:t>Wednesday, 10 July 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86D48-442F-EC4C-932C-3D48E8362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0F9F-91EE-4B45-9DA4-FEAC3D78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687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471CF-1305-3548-956D-5D39515AD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EAC45-E9D4-D448-A45C-ECADD9F53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4A11C6-8164-E341-B867-C41BBC51E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63630A-FFAB-CF47-B421-AEA3E6B5B0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2939D0-FABD-DE47-A8EF-11BED49A8E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2BA041-476D-F849-9906-2E0063490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8BEF-BADF-CA45-9CBF-645F02F4064A}" type="datetime2">
              <a:rPr lang="en-GB" smtClean="0"/>
              <a:t>Wednesday, 10 July 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FB954B-F85A-1C40-9CD7-0CD52DECF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0F9F-91EE-4B45-9DA4-FEAC3D78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718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DDA92-B75C-B448-8EB5-E32F18EEE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98BC5E-14A1-894D-A428-0BADBA253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8A69-0BBA-0144-82B5-11CE634590B8}" type="datetime2">
              <a:rPr lang="en-GB" smtClean="0"/>
              <a:t>Wednesday, 10 July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98906-2134-1D45-A780-8E4D419F3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0F9F-91EE-4B45-9DA4-FEAC3D78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891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B63E05-F151-F54B-A292-8BEC4977D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64BF5-AF9E-2E44-88C5-E4F08704A5D3}" type="datetime2">
              <a:rPr lang="en-GB" smtClean="0"/>
              <a:t>Wednesday, 10 July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BF0D4-11C1-3345-8CB2-E1072034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0F9F-91EE-4B45-9DA4-FEAC3D78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097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8E9C-0FFF-D844-B734-02B68A011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1CC94-B577-AB4E-AFD3-A0F913417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6118E-4018-9C48-AE98-C2DEF4949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A091A-7FE5-7845-BFEA-8ADAAE2D3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487AB-2A1E-2D4C-B4E1-879580D42423}" type="datetime2">
              <a:rPr lang="en-GB" smtClean="0"/>
              <a:t>Wednesday, 10 July 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9A853-9DFB-154E-9808-0C9CD8076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0F9F-91EE-4B45-9DA4-FEAC3D78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945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ABBA0-7CA1-4A40-8C3A-6FECB496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0198DC-AD45-4B49-894D-534C81E5D7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1B0D9-CABB-614F-B6CC-B6140EA86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27BAD-6761-F74A-AD27-07C6E8297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3271-0066-4E4A-A3D5-8018FE51FEB1}" type="datetime2">
              <a:rPr lang="en-GB" smtClean="0"/>
              <a:t>Wednesday, 10 July 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BBA32-38F9-954B-97AB-FE4DC3A6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0F9F-91EE-4B45-9DA4-FEAC3D78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86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7009-5BD8-6A4B-A5DC-789D00DB6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1791222"/>
            <a:ext cx="6419459" cy="1810816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8DDB9-EC2D-E741-862F-BC1D48E30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895594"/>
            <a:ext cx="6419459" cy="136220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3BAF89-3DB2-3B49-A96F-7C3E980C36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399756" y="1090808"/>
            <a:ext cx="6883052" cy="470143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7FFDD-0F06-8F48-B0E5-B325169B0A5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221" y="640981"/>
            <a:ext cx="2079323" cy="81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36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B4B51-4FE4-1D44-A011-3B38AC7CE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53D34-D587-8641-BD01-D1D91C9C7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7CECB-63B5-DF45-AEC5-7EC6F6C58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541D6-BBCF-734E-AFDD-F1B1206E27C7}" type="datetime2">
              <a:rPr lang="en-GB" smtClean="0"/>
              <a:t>Wednesday, 10 July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64BC9-B7B4-A541-84C0-315EB476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0F9F-91EE-4B45-9DA4-FEAC3D78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37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F7B8CC-9911-BA4B-90BB-13DD9A41CB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4FFE1B-A0CD-B944-9C0D-B90C924A29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15083-D9A2-C648-AB47-90240BD74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F364-A86F-2245-BE88-CC49C80918D1}" type="datetime2">
              <a:rPr lang="en-GB" smtClean="0"/>
              <a:t>Wednesday, 10 July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AEBBC-EDCE-C645-8D7A-69B75431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0F9F-91EE-4B45-9DA4-FEAC3D78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02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B8D7F-1B52-8747-84A9-C7FBDB7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8275-1ED1-CA44-8F3A-639ACC96D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2D3CF1-2202-234E-9BA6-ACE6952708BD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tx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tx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26681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10074EF-0E4F-DD46-874C-30AC50B2B5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129338"/>
            <a:ext cx="12192000" cy="728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CB8D7F-1B52-8747-84A9-C7FBDB7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8275-1ED1-CA44-8F3A-639ACC96D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E1FBF-7CE6-F341-BB8E-952E46B0250D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60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B8D7F-1B52-8747-84A9-C7FBDB7E5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5400675" cy="5400675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8275-1ED1-CA44-8F3A-639ACC96D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436" y="1825625"/>
            <a:ext cx="5271238" cy="4303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6A3BC-537A-8345-9708-995B6DEF64FF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tx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tx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41742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B8D7F-1B52-8747-84A9-C7FBDB7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8275-1ED1-CA44-8F3A-639ACC96D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538577-44ED-DF41-B552-C251D6AC69A5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4204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B8D7F-1B52-8747-84A9-C7FBDB7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8275-1ED1-CA44-8F3A-639ACC96D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89053E-6354-454C-90CB-71D07A186F6F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DF8398-DED0-654E-BFB4-2CEFF965B627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Document Title</a:t>
            </a:r>
            <a:endParaRPr lang="en-US" sz="12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16494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DA85F9-2451-8747-B1CE-608044C2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10801349" cy="9620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F4A5C-48F9-E842-BE54-B07B7B3A6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825625"/>
            <a:ext cx="10801349" cy="4303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7884E-AE5A-5E4A-81F6-1FC73AFA8F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5325" y="6356350"/>
            <a:ext cx="2886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F98AC756-0351-EA49-8243-479F77A1ED8D}" type="datetime2">
              <a:rPr lang="en-GB" smtClean="0"/>
              <a:t>Wednesday, 10 July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1A09A-0C54-8C48-AB06-423087087A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2886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62410F9F-91EE-4B45-9DA4-FEAC3D782D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CE2E4-1267-534D-9377-89EBC0149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1" r:id="rId2"/>
    <p:sldLayoutId id="2147483673" r:id="rId3"/>
    <p:sldLayoutId id="2147483672" r:id="rId4"/>
    <p:sldLayoutId id="2147483650" r:id="rId5"/>
    <p:sldLayoutId id="2147483687" r:id="rId6"/>
    <p:sldLayoutId id="2147483675" r:id="rId7"/>
    <p:sldLayoutId id="2147483676" r:id="rId8"/>
    <p:sldLayoutId id="2147483688" r:id="rId9"/>
    <p:sldLayoutId id="2147483674" r:id="rId10"/>
    <p:sldLayoutId id="2147483651" r:id="rId11"/>
    <p:sldLayoutId id="2147483677" r:id="rId12"/>
    <p:sldLayoutId id="2147483682" r:id="rId13"/>
    <p:sldLayoutId id="2147483652" r:id="rId14"/>
    <p:sldLayoutId id="2147483683" r:id="rId15"/>
    <p:sldLayoutId id="2147483684" r:id="rId16"/>
    <p:sldLayoutId id="2147483685" r:id="rId17"/>
    <p:sldLayoutId id="2147483697" r:id="rId18"/>
    <p:sldLayoutId id="2147483686" r:id="rId19"/>
    <p:sldLayoutId id="2147483655" r:id="rId20"/>
    <p:sldLayoutId id="2147483678" r:id="rId21"/>
    <p:sldLayoutId id="2147483679" r:id="rId22"/>
    <p:sldLayoutId id="2147483680" r:id="rId23"/>
    <p:sldLayoutId id="2147483681" r:id="rId24"/>
    <p:sldLayoutId id="2147483693" r:id="rId25"/>
    <p:sldLayoutId id="2147483694" r:id="rId26"/>
    <p:sldLayoutId id="2147483695" r:id="rId27"/>
    <p:sldLayoutId id="2147483696" r:id="rId28"/>
    <p:sldLayoutId id="2147483692" r:id="rId29"/>
    <p:sldLayoutId id="2147483690" r:id="rId30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Nort Medium" panose="02000503000000020004" pitchFamily="2" charset="0"/>
          <a:ea typeface="Nort Medium" panose="02000503000000020004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59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7242" userDrawn="1">
          <p15:clr>
            <a:srgbClr val="F26B43"/>
          </p15:clr>
        </p15:guide>
        <p15:guide id="4" orient="horz" pos="386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DA85F9-2451-8747-B1CE-608044C2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10801349" cy="9620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F4A5C-48F9-E842-BE54-B07B7B3A6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825625"/>
            <a:ext cx="10801349" cy="4303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7884E-AE5A-5E4A-81F6-1FC73AFA8F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5325" y="6356350"/>
            <a:ext cx="2886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912EC99F-85B9-DF40-A0BE-92E8D91104DD}" type="datetime2">
              <a:rPr lang="en-GB" smtClean="0"/>
              <a:t>Wednesday, 10 July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1A09A-0C54-8C48-AB06-423087087A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2886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62410F9F-91EE-4B45-9DA4-FEAC3D782D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8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Nort Medium" panose="02000503000000020004" pitchFamily="2" charset="0"/>
          <a:ea typeface="Nort Medium" panose="02000503000000020004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59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7242" userDrawn="1">
          <p15:clr>
            <a:srgbClr val="F26B43"/>
          </p15:clr>
        </p15:guide>
        <p15:guide id="4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ran@royensoc.co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www.stem.org.uk/stem-ambassadors" TargetMode="External"/><Relationship Id="rId7" Type="http://schemas.openxmlformats.org/officeDocument/2006/relationships/hyperlink" Target="https://kids.frontiersin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hyperlink" Target="https://thebrilliantclub.org/" TargetMode="Externa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fran@royensoc.co.u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ectweek.org/events/organising-an-even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reel/CcpdFibqvEC/" TargetMode="External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jpeg"/><Relationship Id="rId5" Type="http://schemas.openxmlformats.org/officeDocument/2006/relationships/hyperlink" Target="https://www.parthianbooks.com/products/the-poetry-bug-an-anthology-of-writing-by-professional-poets-entomologists-intellectuals-musicians-and-more" TargetMode="Externa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resjournals.onlinelibrary.wiley.com/doi/10.1111/een.13336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EE6CE-9595-FE49-9A4C-8F93BAB5D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1895059"/>
            <a:ext cx="5420804" cy="2588452"/>
          </a:xfrm>
        </p:spPr>
        <p:txBody>
          <a:bodyPr/>
          <a:lstStyle/>
          <a:p>
            <a:r>
              <a:rPr lang="en-US" dirty="0"/>
              <a:t>Science Communication for insects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C0E5E23-847A-C42B-BBF9-74D847DFD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952661"/>
            <a:ext cx="5046991" cy="1362205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Francisca Sconce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Poppins"/>
                <a:cs typeface="Poppins"/>
                <a:hlinkClick r:id="rId3"/>
              </a:rPr>
              <a:t>fran@royensoc.co.uk</a:t>
            </a:r>
            <a:r>
              <a:rPr lang="en-US" dirty="0">
                <a:latin typeface="Poppins"/>
                <a:cs typeface="Poppins"/>
              </a:rPr>
              <a:t> 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@FranciscaSconce</a:t>
            </a:r>
          </a:p>
          <a:p>
            <a:r>
              <a:rPr lang="en-US" dirty="0"/>
              <a:t>www.royensoc.co.uk</a:t>
            </a:r>
          </a:p>
          <a:p>
            <a:endParaRPr lang="en-US" dirty="0"/>
          </a:p>
        </p:txBody>
      </p:sp>
      <p:pic>
        <p:nvPicPr>
          <p:cNvPr id="8" name="Picture 7" descr="two hands holding pins, above direct pinned beetle specimens on white foam">
            <a:extLst>
              <a:ext uri="{FF2B5EF4-FFF2-40B4-BE49-F238E27FC236}">
                <a16:creationId xmlns:a16="http://schemas.microsoft.com/office/drawing/2014/main" id="{915E1306-5ED4-6E2F-170C-5579DFAC7E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684" y="1011455"/>
            <a:ext cx="4955199" cy="4844222"/>
          </a:xfrm>
          <a:prstGeom prst="ellipse">
            <a:avLst/>
          </a:prstGeom>
        </p:spPr>
      </p:pic>
      <p:pic>
        <p:nvPicPr>
          <p:cNvPr id="4" name="Picture 3" descr="Insect session with children">
            <a:extLst>
              <a:ext uri="{FF2B5EF4-FFF2-40B4-BE49-F238E27FC236}">
                <a16:creationId xmlns:a16="http://schemas.microsoft.com/office/drawing/2014/main" id="{D771EFC4-49ED-0473-64D9-DC146D070AC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" t="3717" r="4496" b="168"/>
          <a:stretch/>
        </p:blipFill>
        <p:spPr>
          <a:xfrm>
            <a:off x="6534761" y="1004180"/>
            <a:ext cx="4963312" cy="485306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4468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A806E0-EED5-D49E-19FF-7F778935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7868572" cy="1096962"/>
          </a:xfrm>
        </p:spPr>
        <p:txBody>
          <a:bodyPr/>
          <a:lstStyle/>
          <a:p>
            <a:r>
              <a:rPr lang="en-GB" sz="5400" dirty="0"/>
              <a:t>Things to try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04322B-112F-83FA-52CF-0A5A6359C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904283"/>
            <a:ext cx="6914843" cy="3918435"/>
          </a:xfrm>
        </p:spPr>
        <p:txBody>
          <a:bodyPr/>
          <a:lstStyle/>
          <a:p>
            <a:pPr marL="342900" indent="-342900">
              <a:spcBef>
                <a:spcPts val="0"/>
              </a:spcBef>
            </a:pPr>
            <a:r>
              <a:rPr lang="en-US" sz="2400" dirty="0" err="1"/>
              <a:t>Summarise</a:t>
            </a:r>
            <a:r>
              <a:rPr lang="en-US" sz="2400" dirty="0"/>
              <a:t> your research for: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a 10 year old, 16 year old, 60 year old…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(and what about other audiences?)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342900" indent="-342900">
              <a:spcBef>
                <a:spcPts val="0"/>
              </a:spcBef>
            </a:pPr>
            <a:r>
              <a:rPr lang="en-US" sz="2400" dirty="0"/>
              <a:t>Contact your Institution’s outreach team</a:t>
            </a:r>
          </a:p>
          <a:p>
            <a:pPr marL="342900" indent="-342900">
              <a:spcBef>
                <a:spcPts val="0"/>
              </a:spcBef>
            </a:pPr>
            <a:r>
              <a:rPr lang="en-US" sz="2400" dirty="0"/>
              <a:t>Look into: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sz="2400" dirty="0"/>
              <a:t>STEM Ambassadors,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	Brilliant Club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	Frontiers for Young Minds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	NCCPE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	Big STEM Communicators Network</a:t>
            </a:r>
          </a:p>
          <a:p>
            <a:pPr marL="0" indent="0">
              <a:spcBef>
                <a:spcPts val="0"/>
              </a:spcBef>
              <a:buNone/>
            </a:pPr>
            <a:endParaRPr lang="en-GB" sz="2400" dirty="0"/>
          </a:p>
        </p:txBody>
      </p:sp>
      <p:pic>
        <p:nvPicPr>
          <p:cNvPr id="1026" name="Picture 2" descr="STEM Ambassadors logo">
            <a:hlinkClick r:id="rId3"/>
            <a:extLst>
              <a:ext uri="{FF2B5EF4-FFF2-40B4-BE49-F238E27FC236}">
                <a16:creationId xmlns:a16="http://schemas.microsoft.com/office/drawing/2014/main" id="{4BBE9D97-E9AE-4934-9417-63109ECDD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833" y="1139825"/>
            <a:ext cx="28575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Brilliant Club logo">
            <a:hlinkClick r:id="rId5"/>
            <a:extLst>
              <a:ext uri="{FF2B5EF4-FFF2-40B4-BE49-F238E27FC236}">
                <a16:creationId xmlns:a16="http://schemas.microsoft.com/office/drawing/2014/main" id="{12A3A80E-2590-4404-1BC0-F25E86F23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771" y="2620475"/>
            <a:ext cx="1706562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ontiers for Young Minds">
            <a:hlinkClick r:id="rId7"/>
            <a:extLst>
              <a:ext uri="{FF2B5EF4-FFF2-40B4-BE49-F238E27FC236}">
                <a16:creationId xmlns:a16="http://schemas.microsoft.com/office/drawing/2014/main" id="{0D4B8AC3-B589-C53D-99DF-B01D4AB47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333" y="4575175"/>
            <a:ext cx="3810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778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2499345-8CA0-762B-DF14-AAEF9B86AC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03492" y="728663"/>
            <a:ext cx="5993182" cy="962025"/>
          </a:xfrm>
        </p:spPr>
        <p:txBody>
          <a:bodyPr/>
          <a:lstStyle/>
          <a:p>
            <a:r>
              <a:rPr lang="en-GB"/>
              <a:t>Thank you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3023793-DF62-42E0-8130-2042BA24E2AE}"/>
              </a:ext>
            </a:extLst>
          </p:cNvPr>
          <p:cNvSpPr txBox="1">
            <a:spLocks/>
          </p:cNvSpPr>
          <p:nvPr/>
        </p:nvSpPr>
        <p:spPr>
          <a:xfrm>
            <a:off x="695326" y="3895594"/>
            <a:ext cx="5181040" cy="13622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200"/>
              <a:t>Francisca Sconce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D0BF9A6-719C-594A-A8D8-27CD458C351B}"/>
              </a:ext>
            </a:extLst>
          </p:cNvPr>
          <p:cNvSpPr txBox="1">
            <a:spLocks/>
          </p:cNvSpPr>
          <p:nvPr/>
        </p:nvSpPr>
        <p:spPr>
          <a:xfrm>
            <a:off x="7219949" y="3845254"/>
            <a:ext cx="4276725" cy="13620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>
                <a:latin typeface="Poppins"/>
                <a:cs typeface="Poppins"/>
                <a:hlinkClick r:id="rId3"/>
              </a:rPr>
              <a:t>fran@royensoc.co.uk</a:t>
            </a:r>
            <a:r>
              <a:rPr lang="en-US" sz="2400">
                <a:latin typeface="Poppins"/>
                <a:cs typeface="Poppins"/>
              </a:rPr>
              <a:t> </a:t>
            </a:r>
            <a:endParaRPr lang="en-US" sz="240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/>
              <a:t>@FranciscaSconce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www.royensoc.co.uk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421746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BC11-696D-FF46-ABB0-EB784CA93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11073888" cy="1096962"/>
          </a:xfrm>
        </p:spPr>
        <p:txBody>
          <a:bodyPr/>
          <a:lstStyle/>
          <a:p>
            <a:r>
              <a:rPr lang="en-US" sz="5400" dirty="0"/>
              <a:t>What is… 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2E9CA93-B8E6-DA96-624B-4B3646C15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7" y="1825625"/>
            <a:ext cx="6382367" cy="4303713"/>
          </a:xfrm>
        </p:spPr>
        <p:txBody>
          <a:bodyPr/>
          <a:lstStyle/>
          <a:p>
            <a:pPr marL="342900" indent="-342900">
              <a:spcBef>
                <a:spcPts val="0"/>
              </a:spcBef>
            </a:pPr>
            <a:r>
              <a:rPr lang="en-US" sz="2400" dirty="0"/>
              <a:t>Science communication</a:t>
            </a:r>
          </a:p>
          <a:p>
            <a:pPr marL="342900" indent="-342900">
              <a:spcBef>
                <a:spcPts val="0"/>
              </a:spcBef>
            </a:pPr>
            <a:endParaRPr lang="en-US" sz="2400" dirty="0"/>
          </a:p>
          <a:p>
            <a:pPr marL="342900" indent="-342900">
              <a:spcBef>
                <a:spcPts val="0"/>
              </a:spcBef>
            </a:pPr>
            <a:r>
              <a:rPr lang="en-US" sz="2400" dirty="0"/>
              <a:t>Public engagement</a:t>
            </a:r>
          </a:p>
          <a:p>
            <a:pPr marL="342900" indent="-342900">
              <a:spcBef>
                <a:spcPts val="0"/>
              </a:spcBef>
            </a:pPr>
            <a:endParaRPr lang="en-US" sz="2400" dirty="0"/>
          </a:p>
          <a:p>
            <a:pPr marL="342900" indent="-342900">
              <a:spcBef>
                <a:spcPts val="0"/>
              </a:spcBef>
            </a:pPr>
            <a:r>
              <a:rPr lang="en-US" sz="2400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2038212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BC11-696D-FF46-ABB0-EB784CA93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11073888" cy="1096962"/>
          </a:xfrm>
        </p:spPr>
        <p:txBody>
          <a:bodyPr/>
          <a:lstStyle/>
          <a:p>
            <a:r>
              <a:rPr lang="en-US" sz="5400" dirty="0"/>
              <a:t>From BIG STEM Communicators network…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2E9CA93-B8E6-DA96-624B-4B3646C15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218" y="1992774"/>
            <a:ext cx="10975563" cy="4303713"/>
          </a:xfrm>
        </p:spPr>
        <p:txBody>
          <a:bodyPr/>
          <a:lstStyle/>
          <a:p>
            <a:pPr marL="342900" indent="-342900">
              <a:spcBef>
                <a:spcPts val="0"/>
              </a:spcBef>
            </a:pPr>
            <a:r>
              <a:rPr lang="en-US" sz="2400" dirty="0"/>
              <a:t>“</a:t>
            </a:r>
            <a:r>
              <a:rPr lang="en-US" sz="2400" dirty="0">
                <a:solidFill>
                  <a:schemeClr val="accent1"/>
                </a:solidFill>
              </a:rPr>
              <a:t>Science Communication </a:t>
            </a:r>
            <a:r>
              <a:rPr lang="en-US" sz="2400" dirty="0"/>
              <a:t>is the </a:t>
            </a:r>
            <a:r>
              <a:rPr lang="en-US" sz="2400" dirty="0" err="1"/>
              <a:t>practise</a:t>
            </a:r>
            <a:r>
              <a:rPr lang="en-US" sz="2400" dirty="0"/>
              <a:t> of </a:t>
            </a:r>
            <a:r>
              <a:rPr lang="en-US" sz="2400" dirty="0">
                <a:solidFill>
                  <a:schemeClr val="accent1"/>
                </a:solidFill>
              </a:rPr>
              <a:t>communicating</a:t>
            </a:r>
            <a:r>
              <a:rPr lang="en-US" sz="2400" dirty="0"/>
              <a:t> science-related topics to </a:t>
            </a:r>
            <a:r>
              <a:rPr lang="en-US" sz="2400" dirty="0">
                <a:solidFill>
                  <a:schemeClr val="accent1"/>
                </a:solidFill>
              </a:rPr>
              <a:t>non-experts</a:t>
            </a:r>
            <a:r>
              <a:rPr lang="en-US" sz="2400" dirty="0"/>
              <a:t>.”</a:t>
            </a:r>
          </a:p>
          <a:p>
            <a:pPr marL="342900" indent="-342900">
              <a:spcBef>
                <a:spcPts val="0"/>
              </a:spcBef>
            </a:pPr>
            <a:endParaRPr lang="en-US" sz="2400" dirty="0"/>
          </a:p>
          <a:p>
            <a:pPr marL="342900" indent="-342900">
              <a:spcBef>
                <a:spcPts val="0"/>
              </a:spcBef>
            </a:pPr>
            <a:r>
              <a:rPr lang="en-US" sz="2400" dirty="0"/>
              <a:t>“</a:t>
            </a:r>
            <a:r>
              <a:rPr lang="en-US" sz="2400" dirty="0">
                <a:solidFill>
                  <a:schemeClr val="accent1"/>
                </a:solidFill>
              </a:rPr>
              <a:t>Public engagement </a:t>
            </a:r>
            <a:r>
              <a:rPr lang="en-US" sz="2400" dirty="0"/>
              <a:t>aims to engage the general public in </a:t>
            </a:r>
            <a:r>
              <a:rPr lang="en-US" sz="2400" dirty="0">
                <a:solidFill>
                  <a:schemeClr val="accent1"/>
                </a:solidFill>
              </a:rPr>
              <a:t>two-way</a:t>
            </a:r>
            <a:r>
              <a:rPr lang="en-US" sz="2400" dirty="0"/>
              <a:t> scientific </a:t>
            </a:r>
            <a:r>
              <a:rPr lang="en-US" sz="2400" dirty="0">
                <a:solidFill>
                  <a:schemeClr val="accent1"/>
                </a:solidFill>
              </a:rPr>
              <a:t>conversations</a:t>
            </a:r>
            <a:r>
              <a:rPr lang="en-US" sz="2400" dirty="0"/>
              <a:t>, usually about shared issues and problems, to hopefully benefit society as a whole.”</a:t>
            </a:r>
          </a:p>
          <a:p>
            <a:pPr marL="342900" indent="-342900">
              <a:spcBef>
                <a:spcPts val="0"/>
              </a:spcBef>
            </a:pPr>
            <a:endParaRPr lang="en-US" sz="2400" dirty="0"/>
          </a:p>
          <a:p>
            <a:pPr marL="342900" indent="-342900"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</a:rPr>
              <a:t>Outreach</a:t>
            </a:r>
            <a:r>
              <a:rPr lang="en-US" sz="2400" dirty="0"/>
              <a:t> activities are usually seen as </a:t>
            </a:r>
            <a:r>
              <a:rPr lang="en-US" sz="2400" dirty="0">
                <a:solidFill>
                  <a:schemeClr val="accent1"/>
                </a:solidFill>
              </a:rPr>
              <a:t>public activities</a:t>
            </a:r>
            <a:r>
              <a:rPr lang="en-US" sz="2400" dirty="0"/>
              <a:t>, to encourage the public understanding of science and scientific research, often </a:t>
            </a:r>
            <a:r>
              <a:rPr lang="en-US" sz="2400" dirty="0">
                <a:solidFill>
                  <a:schemeClr val="accent1"/>
                </a:solidFill>
              </a:rPr>
              <a:t>encourage</a:t>
            </a:r>
            <a:r>
              <a:rPr lang="en-US" sz="2400" dirty="0"/>
              <a:t> STEM study in </a:t>
            </a:r>
            <a:r>
              <a:rPr lang="en-US" sz="2400" dirty="0">
                <a:solidFill>
                  <a:schemeClr val="accent1"/>
                </a:solidFill>
              </a:rPr>
              <a:t>higher education</a:t>
            </a:r>
            <a:r>
              <a:rPr lang="en-US" sz="2400" dirty="0"/>
              <a:t>, or to support more formal education.</a:t>
            </a:r>
          </a:p>
        </p:txBody>
      </p:sp>
    </p:spTree>
    <p:extLst>
      <p:ext uri="{BB962C8B-B14F-4D97-AF65-F5344CB8AC3E}">
        <p14:creationId xmlns:p14="http://schemas.microsoft.com/office/powerpoint/2010/main" val="48864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BC11-696D-FF46-ABB0-EB784CA93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11073888" cy="1096962"/>
          </a:xfrm>
        </p:spPr>
        <p:txBody>
          <a:bodyPr/>
          <a:lstStyle/>
          <a:p>
            <a:r>
              <a:rPr lang="en-US" sz="5400" dirty="0"/>
              <a:t>Public understanding of insects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2E9CA93-B8E6-DA96-624B-4B3646C15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7" y="1825625"/>
            <a:ext cx="4407615" cy="3749265"/>
          </a:xfrm>
        </p:spPr>
        <p:txBody>
          <a:bodyPr/>
          <a:lstStyle/>
          <a:p>
            <a:pPr marL="342900" indent="-342900">
              <a:spcBef>
                <a:spcPts val="0"/>
              </a:spcBef>
            </a:pPr>
            <a:r>
              <a:rPr lang="en-US" sz="2400" dirty="0"/>
              <a:t>We are aware of: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	Insect decline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	Ecosystem services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	Disease vectors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	Economic pests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See RES Grand Challenges.</a:t>
            </a:r>
          </a:p>
          <a:p>
            <a:pPr marL="342900" indent="-342900">
              <a:spcBef>
                <a:spcPts val="0"/>
              </a:spcBef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843BAE-0DAF-D515-84F9-E290A0E18080}"/>
              </a:ext>
            </a:extLst>
          </p:cNvPr>
          <p:cNvSpPr txBox="1">
            <a:spLocks/>
          </p:cNvSpPr>
          <p:nvPr/>
        </p:nvSpPr>
        <p:spPr>
          <a:xfrm>
            <a:off x="5220929" y="1825624"/>
            <a:ext cx="6882581" cy="4303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</a:pPr>
            <a:r>
              <a:rPr lang="en-US" sz="2400" dirty="0"/>
              <a:t>Often the conversation is actually: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	What is it?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	Does it bite/sting/hurt/kill me?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	Why is it like that?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	How does it live?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	What do you do?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	Why do you do it?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	How do you do it?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	How much does it cost?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	What would happen if you didn’t do it?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	How do “we” benefit?</a:t>
            </a:r>
          </a:p>
          <a:p>
            <a:pPr marL="342900" indent="-342900">
              <a:spcBef>
                <a:spcPts val="0"/>
              </a:spcBef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9788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A806E0-EED5-D49E-19FF-7F778935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7868572" cy="1096962"/>
          </a:xfrm>
        </p:spPr>
        <p:txBody>
          <a:bodyPr/>
          <a:lstStyle/>
          <a:p>
            <a:r>
              <a:rPr lang="en-GB" sz="5400" dirty="0"/>
              <a:t>Planning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04322B-112F-83FA-52CF-0A5A6359C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904283"/>
            <a:ext cx="4968056" cy="3918435"/>
          </a:xfrm>
        </p:spPr>
        <p:txBody>
          <a:bodyPr/>
          <a:lstStyle/>
          <a:p>
            <a:pPr marL="342900" indent="-342900">
              <a:spcBef>
                <a:spcPts val="0"/>
              </a:spcBef>
            </a:pPr>
            <a:r>
              <a:rPr lang="en-US" sz="2400" dirty="0"/>
              <a:t>Focus on the take home message/</a:t>
            </a:r>
            <a:r>
              <a:rPr lang="en-US" sz="2400" dirty="0" err="1"/>
              <a:t>behaviour</a:t>
            </a:r>
            <a:r>
              <a:rPr lang="en-US" sz="2400" dirty="0"/>
              <a:t> change that you want participants to remember</a:t>
            </a:r>
          </a:p>
          <a:p>
            <a:pPr marL="342900" indent="-342900">
              <a:spcBef>
                <a:spcPts val="0"/>
              </a:spcBef>
            </a:pPr>
            <a:endParaRPr lang="en-US" sz="2400" dirty="0"/>
          </a:p>
          <a:p>
            <a:pPr marL="342900" indent="-342900">
              <a:spcBef>
                <a:spcPts val="0"/>
              </a:spcBef>
            </a:pPr>
            <a:r>
              <a:rPr lang="en-US" sz="2400" dirty="0"/>
              <a:t>Plan your activities backwards from with aims in mind.</a:t>
            </a:r>
          </a:p>
          <a:p>
            <a:pPr marL="342900" indent="-342900">
              <a:spcBef>
                <a:spcPts val="0"/>
              </a:spcBef>
            </a:pPr>
            <a:endParaRPr lang="en-US" sz="2400" dirty="0"/>
          </a:p>
          <a:p>
            <a:pPr marL="342900" indent="-342900">
              <a:spcBef>
                <a:spcPts val="0"/>
              </a:spcBef>
            </a:pPr>
            <a:r>
              <a:rPr lang="en-US" sz="2400" dirty="0"/>
              <a:t>Ideally incorporate evaluation linked to the aims, pre and post intervention.</a:t>
            </a:r>
            <a:endParaRPr lang="en-GB" sz="2400" dirty="0"/>
          </a:p>
        </p:txBody>
      </p:sp>
      <p:pic>
        <p:nvPicPr>
          <p:cNvPr id="4" name="Picture 3" descr="Insect Week advice for event organisers">
            <a:hlinkClick r:id="rId3"/>
            <a:extLst>
              <a:ext uri="{FF2B5EF4-FFF2-40B4-BE49-F238E27FC236}">
                <a16:creationId xmlns:a16="http://schemas.microsoft.com/office/drawing/2014/main" id="{317EFB5B-3E3E-CDF2-5BB2-81AB863D3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359" y="2425392"/>
            <a:ext cx="5550452" cy="231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27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BC11-696D-FF46-ABB0-EB784CA93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7966894" cy="1096962"/>
          </a:xfrm>
        </p:spPr>
        <p:txBody>
          <a:bodyPr/>
          <a:lstStyle/>
          <a:p>
            <a:r>
              <a:rPr lang="en-US" sz="5400" dirty="0"/>
              <a:t>Audiences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C8A73E2-AAFE-625D-F3C5-253EAA49B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9437" y="1969535"/>
            <a:ext cx="6496434" cy="3998613"/>
          </a:xfrm>
        </p:spPr>
        <p:txBody>
          <a:bodyPr/>
          <a:lstStyle/>
          <a:p>
            <a:r>
              <a:rPr lang="en-GB" sz="2400" dirty="0"/>
              <a:t>Age</a:t>
            </a:r>
          </a:p>
          <a:p>
            <a:r>
              <a:rPr lang="en-GB" sz="2400" dirty="0"/>
              <a:t>Education background</a:t>
            </a:r>
          </a:p>
          <a:p>
            <a:r>
              <a:rPr lang="en-GB" sz="2400" dirty="0"/>
              <a:t>Cultural experience</a:t>
            </a:r>
          </a:p>
          <a:p>
            <a:r>
              <a:rPr lang="en-GB" sz="2400" dirty="0"/>
              <a:t>Special educational needs</a:t>
            </a:r>
          </a:p>
          <a:p>
            <a:r>
              <a:rPr lang="en-GB" sz="2400" dirty="0"/>
              <a:t>Sensory and communication issues</a:t>
            </a:r>
          </a:p>
          <a:p>
            <a:r>
              <a:rPr lang="en-GB" sz="2400" dirty="0"/>
              <a:t>Socio-economic status</a:t>
            </a:r>
          </a:p>
          <a:p>
            <a:r>
              <a:rPr lang="en-GB" sz="2400" dirty="0"/>
              <a:t>Decision makers/Policy makers</a:t>
            </a:r>
          </a:p>
          <a:p>
            <a:pPr marL="0" indent="0">
              <a:spcBef>
                <a:spcPts val="0"/>
              </a:spcBef>
              <a:buNone/>
            </a:pPr>
            <a:endParaRPr lang="en-GB" sz="2400" dirty="0"/>
          </a:p>
          <a:p>
            <a:endParaRPr lang="en-GB" sz="2400" dirty="0"/>
          </a:p>
        </p:txBody>
      </p:sp>
      <p:pic>
        <p:nvPicPr>
          <p:cNvPr id="3" name="Picture 2" descr="Insect session with children">
            <a:extLst>
              <a:ext uri="{FF2B5EF4-FFF2-40B4-BE49-F238E27FC236}">
                <a16:creationId xmlns:a16="http://schemas.microsoft.com/office/drawing/2014/main" id="{EAAB3E89-2F09-4CA2-15D4-99F06688D7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4"/>
          <a:stretch/>
        </p:blipFill>
        <p:spPr>
          <a:xfrm>
            <a:off x="8760542" y="3792718"/>
            <a:ext cx="3055764" cy="1978888"/>
          </a:xfrm>
          <a:prstGeom prst="rect">
            <a:avLst/>
          </a:prstGeom>
        </p:spPr>
      </p:pic>
      <p:pic>
        <p:nvPicPr>
          <p:cNvPr id="4100" name="Picture 4" descr="Chelsea Flower Show 2024: Children Judge The Show Gardens">
            <a:extLst>
              <a:ext uri="{FF2B5EF4-FFF2-40B4-BE49-F238E27FC236}">
                <a16:creationId xmlns:a16="http://schemas.microsoft.com/office/drawing/2014/main" id="{98E814BB-3338-1F84-1F46-B635A8D01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542" y="447993"/>
            <a:ext cx="3055764" cy="304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368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A806E0-EED5-D49E-19FF-7F778935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7868572" cy="1096962"/>
          </a:xfrm>
        </p:spPr>
        <p:txBody>
          <a:bodyPr/>
          <a:lstStyle/>
          <a:p>
            <a:r>
              <a:rPr lang="en-GB" sz="5400" dirty="0"/>
              <a:t>Modes of delivery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04322B-112F-83FA-52CF-0A5A6359C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904283"/>
            <a:ext cx="3444056" cy="3918435"/>
          </a:xfrm>
        </p:spPr>
        <p:txBody>
          <a:bodyPr/>
          <a:lstStyle/>
          <a:p>
            <a:pPr marL="342900" indent="-342900">
              <a:spcBef>
                <a:spcPts val="0"/>
              </a:spcBef>
            </a:pPr>
            <a:r>
              <a:rPr lang="en-US" sz="2400" dirty="0"/>
              <a:t>Talks</a:t>
            </a:r>
          </a:p>
          <a:p>
            <a:pPr marL="342900" indent="-342900">
              <a:spcBef>
                <a:spcPts val="0"/>
              </a:spcBef>
            </a:pPr>
            <a:r>
              <a:rPr lang="en-US" sz="2400" dirty="0"/>
              <a:t>Books</a:t>
            </a:r>
          </a:p>
          <a:p>
            <a:pPr marL="342900" indent="-342900">
              <a:spcBef>
                <a:spcPts val="0"/>
              </a:spcBef>
            </a:pPr>
            <a:r>
              <a:rPr lang="en-US" sz="2400" dirty="0"/>
              <a:t>Video</a:t>
            </a:r>
          </a:p>
          <a:p>
            <a:pPr marL="342900" indent="-342900">
              <a:spcBef>
                <a:spcPts val="0"/>
              </a:spcBef>
            </a:pPr>
            <a:r>
              <a:rPr lang="en-US" sz="2400" dirty="0"/>
              <a:t>Social media</a:t>
            </a:r>
          </a:p>
          <a:p>
            <a:pPr marL="342900" indent="-342900">
              <a:spcBef>
                <a:spcPts val="0"/>
              </a:spcBef>
            </a:pPr>
            <a:r>
              <a:rPr lang="en-US" sz="2400" dirty="0"/>
              <a:t>Interactive stand</a:t>
            </a:r>
          </a:p>
          <a:p>
            <a:pPr marL="342900" indent="-342900">
              <a:spcBef>
                <a:spcPts val="0"/>
              </a:spcBef>
            </a:pPr>
            <a:r>
              <a:rPr lang="en-US" sz="2400" dirty="0"/>
              <a:t>Classroom session</a:t>
            </a:r>
          </a:p>
          <a:p>
            <a:pPr marL="342900" indent="-342900">
              <a:spcBef>
                <a:spcPts val="0"/>
              </a:spcBef>
            </a:pPr>
            <a:r>
              <a:rPr lang="en-US" sz="2400" dirty="0"/>
              <a:t>Games</a:t>
            </a:r>
          </a:p>
          <a:p>
            <a:pPr marL="342900" indent="-342900">
              <a:spcBef>
                <a:spcPts val="0"/>
              </a:spcBef>
            </a:pPr>
            <a:r>
              <a:rPr lang="en-US" sz="2400" dirty="0"/>
              <a:t>Videos</a:t>
            </a:r>
          </a:p>
          <a:p>
            <a:pPr marL="342900" indent="-342900">
              <a:spcBef>
                <a:spcPts val="0"/>
              </a:spcBef>
            </a:pPr>
            <a:r>
              <a:rPr lang="en-US" sz="2400" dirty="0"/>
              <a:t>Citizen or Community science</a:t>
            </a:r>
          </a:p>
          <a:p>
            <a:pPr marL="342900" indent="-342900">
              <a:spcBef>
                <a:spcPts val="0"/>
              </a:spcBef>
            </a:pPr>
            <a:r>
              <a:rPr lang="en-US" sz="2400" dirty="0"/>
              <a:t>Arts related</a:t>
            </a:r>
          </a:p>
        </p:txBody>
      </p:sp>
      <p:pic>
        <p:nvPicPr>
          <p:cNvPr id="5" name="Picture 4" descr="@ash_whiffin on instagram">
            <a:hlinkClick r:id="rId3"/>
            <a:extLst>
              <a:ext uri="{FF2B5EF4-FFF2-40B4-BE49-F238E27FC236}">
                <a16:creationId xmlns:a16="http://schemas.microsoft.com/office/drawing/2014/main" id="{90B40141-8EDD-0FE8-C4A5-39485BB3B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666" y="430454"/>
            <a:ext cx="3444056" cy="2393717"/>
          </a:xfrm>
          <a:prstGeom prst="rect">
            <a:avLst/>
          </a:prstGeom>
        </p:spPr>
      </p:pic>
      <p:pic>
        <p:nvPicPr>
          <p:cNvPr id="5124" name="Picture 4" descr="The Poetry Bug book edited by John Tennent">
            <a:hlinkClick r:id="rId5"/>
            <a:extLst>
              <a:ext uri="{FF2B5EF4-FFF2-40B4-BE49-F238E27FC236}">
                <a16:creationId xmlns:a16="http://schemas.microsoft.com/office/drawing/2014/main" id="{13957828-76CC-F34E-B0ED-1DC304579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38009"/>
            <a:ext cx="2123768" cy="292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hildren's insect book given helping hand by Harper Adams entomology  expert | Harper Adams University">
            <a:extLst>
              <a:ext uri="{FF2B5EF4-FFF2-40B4-BE49-F238E27FC236}">
                <a16:creationId xmlns:a16="http://schemas.microsoft.com/office/drawing/2014/main" id="{DBBA19CC-B340-A4A7-647C-DB4CD8D007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6"/>
          <a:stretch/>
        </p:blipFill>
        <p:spPr bwMode="auto">
          <a:xfrm>
            <a:off x="8527667" y="2943055"/>
            <a:ext cx="3444056" cy="301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956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A806E0-EED5-D49E-19FF-7F778935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728663"/>
            <a:ext cx="11614663" cy="1096962"/>
          </a:xfrm>
        </p:spPr>
        <p:txBody>
          <a:bodyPr/>
          <a:lstStyle/>
          <a:p>
            <a:r>
              <a:rPr lang="en-GB" sz="5400" dirty="0"/>
              <a:t>Publicising research in the media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04322B-112F-83FA-52CF-0A5A6359C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904283"/>
            <a:ext cx="11132881" cy="3918435"/>
          </a:xfrm>
        </p:spPr>
        <p:txBody>
          <a:bodyPr/>
          <a:lstStyle/>
          <a:p>
            <a:pPr marL="342900" indent="-342900">
              <a:spcBef>
                <a:spcPts val="0"/>
              </a:spcBef>
            </a:pPr>
            <a:r>
              <a:rPr lang="en-US" sz="2400" dirty="0"/>
              <a:t>Graphical abstracts and lay summaries can broaden audience.</a:t>
            </a:r>
          </a:p>
          <a:p>
            <a:pPr marL="342900" indent="-342900">
              <a:spcBef>
                <a:spcPts val="0"/>
              </a:spcBef>
            </a:pPr>
            <a:r>
              <a:rPr lang="en-US" sz="2400" dirty="0"/>
              <a:t>Social media posts can increase </a:t>
            </a:r>
            <a:r>
              <a:rPr lang="en-US" sz="2400" dirty="0" err="1"/>
              <a:t>altmetrics</a:t>
            </a:r>
            <a:r>
              <a:rPr lang="en-US" sz="2400" dirty="0"/>
              <a:t>.</a:t>
            </a:r>
          </a:p>
          <a:p>
            <a:pPr marL="342900" indent="-342900">
              <a:spcBef>
                <a:spcPts val="0"/>
              </a:spcBef>
            </a:pPr>
            <a:r>
              <a:rPr lang="en-US" sz="2400" dirty="0"/>
              <a:t>Good images are helpful for all platforms.</a:t>
            </a:r>
          </a:p>
          <a:p>
            <a:pPr marL="342900" indent="-342900">
              <a:spcBef>
                <a:spcPts val="0"/>
              </a:spcBef>
            </a:pPr>
            <a:r>
              <a:rPr lang="en-US" sz="2400" dirty="0"/>
              <a:t>Work on press release with your institution press office (&amp; journal staff.)</a:t>
            </a:r>
          </a:p>
          <a:p>
            <a:pPr marL="342900" indent="-342900">
              <a:spcBef>
                <a:spcPts val="0"/>
              </a:spcBef>
            </a:pPr>
            <a:r>
              <a:rPr lang="en-US" sz="2400" dirty="0"/>
              <a:t>For interviews, ideally have training and practice with a non-expert.</a:t>
            </a:r>
          </a:p>
          <a:p>
            <a:pPr marL="342900" indent="-342900">
              <a:spcBef>
                <a:spcPts val="0"/>
              </a:spcBef>
            </a:pPr>
            <a:r>
              <a:rPr lang="en-US" sz="2400" dirty="0"/>
              <a:t>Be clear on the main points of your take home message.</a:t>
            </a:r>
          </a:p>
        </p:txBody>
      </p:sp>
    </p:spTree>
    <p:extLst>
      <p:ext uri="{BB962C8B-B14F-4D97-AF65-F5344CB8AC3E}">
        <p14:creationId xmlns:p14="http://schemas.microsoft.com/office/powerpoint/2010/main" val="700626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A806E0-EED5-D49E-19FF-7F778935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728663"/>
            <a:ext cx="11614663" cy="1096962"/>
          </a:xfrm>
        </p:spPr>
        <p:txBody>
          <a:bodyPr/>
          <a:lstStyle/>
          <a:p>
            <a:r>
              <a:rPr lang="en-US" sz="5400" dirty="0"/>
              <a:t>E</a:t>
            </a:r>
            <a:r>
              <a:rPr lang="en-GB" sz="5400" dirty="0" err="1"/>
              <a:t>xample</a:t>
            </a:r>
            <a:endParaRPr lang="en-GB" sz="5400" dirty="0"/>
          </a:p>
        </p:txBody>
      </p:sp>
      <p:pic>
        <p:nvPicPr>
          <p:cNvPr id="6" name="Picture 5" descr="Fen-Chuan Hsu et al 2024 Ecol Ent">
            <a:hlinkClick r:id="rId3"/>
            <a:extLst>
              <a:ext uri="{FF2B5EF4-FFF2-40B4-BE49-F238E27FC236}">
                <a16:creationId xmlns:a16="http://schemas.microsoft.com/office/drawing/2014/main" id="{8E8646F5-5897-8A4E-8C29-DA0A1784C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41" y="324825"/>
            <a:ext cx="5391367" cy="2462874"/>
          </a:xfrm>
          <a:prstGeom prst="rect">
            <a:avLst/>
          </a:prstGeom>
        </p:spPr>
      </p:pic>
      <p:pic>
        <p:nvPicPr>
          <p:cNvPr id="3074" name="Picture 2" descr="Feng-Chuan Hsu et al 2024 graphical abstract">
            <a:extLst>
              <a:ext uri="{FF2B5EF4-FFF2-40B4-BE49-F238E27FC236}">
                <a16:creationId xmlns:a16="http://schemas.microsoft.com/office/drawing/2014/main" id="{8FDEF675-A0C5-CEFA-349A-F35C65844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43" y="321430"/>
            <a:ext cx="5564874" cy="247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Newspaper coverage">
            <a:extLst>
              <a:ext uri="{FF2B5EF4-FFF2-40B4-BE49-F238E27FC236}">
                <a16:creationId xmlns:a16="http://schemas.microsoft.com/office/drawing/2014/main" id="{CD3BAA77-DD0A-329F-DD6F-F4737624A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41" y="3198910"/>
            <a:ext cx="6683319" cy="929721"/>
          </a:xfrm>
          <a:prstGeom prst="rect">
            <a:avLst/>
          </a:prstGeom>
        </p:spPr>
      </p:pic>
      <p:pic>
        <p:nvPicPr>
          <p:cNvPr id="10" name="Picture 9" descr="Newspaper coverage">
            <a:extLst>
              <a:ext uri="{FF2B5EF4-FFF2-40B4-BE49-F238E27FC236}">
                <a16:creationId xmlns:a16="http://schemas.microsoft.com/office/drawing/2014/main" id="{9DC82EC9-BD65-CCB9-A301-099021FD93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141" y="4495117"/>
            <a:ext cx="6142252" cy="1074513"/>
          </a:xfrm>
          <a:prstGeom prst="rect">
            <a:avLst/>
          </a:prstGeom>
        </p:spPr>
      </p:pic>
      <p:pic>
        <p:nvPicPr>
          <p:cNvPr id="12" name="Picture 11" descr="Newspaper coverage">
            <a:extLst>
              <a:ext uri="{FF2B5EF4-FFF2-40B4-BE49-F238E27FC236}">
                <a16:creationId xmlns:a16="http://schemas.microsoft.com/office/drawing/2014/main" id="{9170D14F-0E99-A29E-5162-6C339DFE3EB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5700"/>
          <a:stretch/>
        </p:blipFill>
        <p:spPr>
          <a:xfrm>
            <a:off x="7640491" y="3208027"/>
            <a:ext cx="4246526" cy="236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0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S Creative Layouts">
  <a:themeElements>
    <a:clrScheme name="RES Brand Colou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80DCA9"/>
      </a:accent1>
      <a:accent2>
        <a:srgbClr val="AB50EA"/>
      </a:accent2>
      <a:accent3>
        <a:srgbClr val="BA579A"/>
      </a:accent3>
      <a:accent4>
        <a:srgbClr val="EABCF3"/>
      </a:accent4>
      <a:accent5>
        <a:srgbClr val="80DCA9"/>
      </a:accent5>
      <a:accent6>
        <a:srgbClr val="AB50EA"/>
      </a:accent6>
      <a:hlink>
        <a:srgbClr val="80DCA9"/>
      </a:hlink>
      <a:folHlink>
        <a:srgbClr val="80DC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S-Powerpoint-Template-03" id="{218DFF58-7E5E-3C4F-BD79-8EFB1CBE21F2}" vid="{850C2562-961C-1E43-8ED2-3C48EF3C214C}"/>
    </a:ext>
  </a:extLst>
</a:theme>
</file>

<file path=ppt/theme/theme2.xml><?xml version="1.0" encoding="utf-8"?>
<a:theme xmlns:a="http://schemas.openxmlformats.org/drawingml/2006/main" name="RES Standard Layouts">
  <a:themeElements>
    <a:clrScheme name="RES Brand Colou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80DCA9"/>
      </a:accent1>
      <a:accent2>
        <a:srgbClr val="AB50EA"/>
      </a:accent2>
      <a:accent3>
        <a:srgbClr val="BA579A"/>
      </a:accent3>
      <a:accent4>
        <a:srgbClr val="EABCF3"/>
      </a:accent4>
      <a:accent5>
        <a:srgbClr val="80DCA9"/>
      </a:accent5>
      <a:accent6>
        <a:srgbClr val="AB50EA"/>
      </a:accent6>
      <a:hlink>
        <a:srgbClr val="80DCA9"/>
      </a:hlink>
      <a:folHlink>
        <a:srgbClr val="80DC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S-Powerpoint-Template-03" id="{218DFF58-7E5E-3C4F-BD79-8EFB1CBE21F2}" vid="{AEE14615-2E8F-524F-9E0A-C4BF63000AB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1ab7ec1-d83e-4fba-a5ad-3219573f9571" xsi:nil="true"/>
    <lcf76f155ced4ddcb4097134ff3c332f xmlns="93a639ef-f845-4c1a-9c90-26d6f7e0430c">
      <Terms xmlns="http://schemas.microsoft.com/office/infopath/2007/PartnerControls"/>
    </lcf76f155ced4ddcb4097134ff3c332f>
    <SharedWithUsers xmlns="b1ab7ec1-d83e-4fba-a5ad-3219573f9571">
      <UserInfo>
        <DisplayName>Simon Ward</DisplayName>
        <AccountId>23</AccountId>
        <AccountType/>
      </UserInfo>
      <UserInfo>
        <DisplayName>Francisca Sconce</DisplayName>
        <AccountId>14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4D1DA9F57C8F4D8D351A77C1DFDC7D" ma:contentTypeVersion="18" ma:contentTypeDescription="Create a new document." ma:contentTypeScope="" ma:versionID="b4eca1ba97cb97c76cd6eb6c33b8b292">
  <xsd:schema xmlns:xsd="http://www.w3.org/2001/XMLSchema" xmlns:xs="http://www.w3.org/2001/XMLSchema" xmlns:p="http://schemas.microsoft.com/office/2006/metadata/properties" xmlns:ns2="93a639ef-f845-4c1a-9c90-26d6f7e0430c" xmlns:ns3="b1ab7ec1-d83e-4fba-a5ad-3219573f9571" targetNamespace="http://schemas.microsoft.com/office/2006/metadata/properties" ma:root="true" ma:fieldsID="3e037a2efc1323bc786c8a34151a502c" ns2:_="" ns3:_="">
    <xsd:import namespace="93a639ef-f845-4c1a-9c90-26d6f7e0430c"/>
    <xsd:import namespace="b1ab7ec1-d83e-4fba-a5ad-3219573f95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a639ef-f845-4c1a-9c90-26d6f7e043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35ce9f5-3380-4967-9b75-f3f56da9d81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ab7ec1-d83e-4fba-a5ad-3219573f9571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81f94024-43dd-4026-b642-a212c5fc0e50}" ma:internalName="TaxCatchAll" ma:showField="CatchAllData" ma:web="b1ab7ec1-d83e-4fba-a5ad-3219573f957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A2941-83B0-412A-B9B9-6A5C6342289B}">
  <ds:schemaRefs>
    <ds:schemaRef ds:uri="93a639ef-f845-4c1a-9c90-26d6f7e0430c"/>
    <ds:schemaRef ds:uri="b1ab7ec1-d83e-4fba-a5ad-3219573f9571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9BA0608-33A1-4593-A0B8-E5AB718AFB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E72BE3-5005-4DBA-A4AD-D76E2F15CC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a639ef-f845-4c1a-9c90-26d6f7e0430c"/>
    <ds:schemaRef ds:uri="b1ab7ec1-d83e-4fba-a5ad-3219573f95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APHAcuration22112022</Template>
  <TotalTime>0</TotalTime>
  <Words>454</Words>
  <Application>Microsoft Office PowerPoint</Application>
  <PresentationFormat>Widescreen</PresentationFormat>
  <Paragraphs>97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RES Creative Layouts</vt:lpstr>
      <vt:lpstr>RES Standard Layouts</vt:lpstr>
      <vt:lpstr>Science Communication for insects</vt:lpstr>
      <vt:lpstr>What is… ?</vt:lpstr>
      <vt:lpstr>From BIG STEM Communicators network…</vt:lpstr>
      <vt:lpstr>Public understanding of insects</vt:lpstr>
      <vt:lpstr>Planning</vt:lpstr>
      <vt:lpstr>Audiences</vt:lpstr>
      <vt:lpstr>Modes of delivery</vt:lpstr>
      <vt:lpstr>Publicising research in the media</vt:lpstr>
      <vt:lpstr>Example</vt:lpstr>
      <vt:lpstr>Things to try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Insect specimens, collections &amp; records</dc:title>
  <dc:creator>Francisca Sconce</dc:creator>
  <cp:lastModifiedBy>Francisca Sconce</cp:lastModifiedBy>
  <cp:revision>21</cp:revision>
  <dcterms:created xsi:type="dcterms:W3CDTF">2022-11-22T15:11:54Z</dcterms:created>
  <dcterms:modified xsi:type="dcterms:W3CDTF">2024-07-10T11:22:43Z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0x010100C14D1DA9F57C8F4D8D351A77C1DFDC7D</vt:lpwstr>
  </property>
  <property fmtid="{D5CDD505-2E9C-101B-9397-08002B2CF9AE}" pid="3" name="MediaServiceImageTags">
    <vt:lpwstr/>
  </property>
</Properties>
</file>